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3" r:id="rId5"/>
    <p:sldId id="298" r:id="rId6"/>
    <p:sldId id="277" r:id="rId7"/>
    <p:sldId id="297" r:id="rId8"/>
    <p:sldId id="306" r:id="rId9"/>
    <p:sldId id="273" r:id="rId10"/>
    <p:sldId id="305" r:id="rId11"/>
    <p:sldId id="312" r:id="rId12"/>
    <p:sldId id="307" r:id="rId13"/>
    <p:sldId id="299" r:id="rId14"/>
    <p:sldId id="281" r:id="rId15"/>
    <p:sldId id="310" r:id="rId16"/>
    <p:sldId id="282" r:id="rId17"/>
    <p:sldId id="311" r:id="rId18"/>
    <p:sldId id="283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Morrison" initials="TM" lastIdx="2" clrIdx="0">
    <p:extLst>
      <p:ext uri="{19B8F6BF-5375-455C-9EA6-DF929625EA0E}">
        <p15:presenceInfo xmlns:p15="http://schemas.microsoft.com/office/powerpoint/2012/main" userId="S-1-5-21-610354233-1133782292-1394453194-37214" providerId="AD"/>
      </p:ext>
    </p:extLst>
  </p:cmAuthor>
  <p:cmAuthor id="2" name="Tony Morrison (Slalom LLC)" initials="TM(L" lastIdx="1" clrIdx="1">
    <p:extLst>
      <p:ext uri="{19B8F6BF-5375-455C-9EA6-DF929625EA0E}">
        <p15:presenceInfo xmlns:p15="http://schemas.microsoft.com/office/powerpoint/2012/main" userId="S-1-5-21-2127521184-1604012920-1887927527-282065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4512" autoAdjust="0"/>
  </p:normalViewPr>
  <p:slideViewPr>
    <p:cSldViewPr snapToGrid="0">
      <p:cViewPr varScale="1">
        <p:scale>
          <a:sx n="104" d="100"/>
          <a:sy n="104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f4c19ca9a049977" providerId="LiveId" clId="{E8D167D6-7C80-45B5-B935-04D533022DFB}"/>
    <pc:docChg chg="undo custSel addSld delSld modSld sldOrd">
      <pc:chgData name="" userId="9f4c19ca9a049977" providerId="LiveId" clId="{E8D167D6-7C80-45B5-B935-04D533022DFB}" dt="2018-06-27T00:18:58.549" v="2176" actId="313"/>
      <pc:docMkLst>
        <pc:docMk/>
      </pc:docMkLst>
      <pc:sldChg chg="modSp del">
        <pc:chgData name="" userId="9f4c19ca9a049977" providerId="LiveId" clId="{E8D167D6-7C80-45B5-B935-04D533022DFB}" dt="2018-06-26T23:14:49.200" v="1101" actId="2696"/>
        <pc:sldMkLst>
          <pc:docMk/>
          <pc:sldMk cId="762970852" sldId="257"/>
        </pc:sldMkLst>
        <pc:picChg chg="mod">
          <ac:chgData name="" userId="9f4c19ca9a049977" providerId="LiveId" clId="{E8D167D6-7C80-45B5-B935-04D533022DFB}" dt="2018-06-26T20:51:18.359" v="0" actId="1076"/>
          <ac:picMkLst>
            <pc:docMk/>
            <pc:sldMk cId="762970852" sldId="257"/>
            <ac:picMk id="10" creationId="{00000000-0000-0000-0000-000000000000}"/>
          </ac:picMkLst>
        </pc:picChg>
      </pc:sldChg>
      <pc:sldChg chg="modSp ord">
        <pc:chgData name="" userId="9f4c19ca9a049977" providerId="LiveId" clId="{E8D167D6-7C80-45B5-B935-04D533022DFB}" dt="2018-06-27T00:14:14.663" v="2009" actId="20577"/>
        <pc:sldMkLst>
          <pc:docMk/>
          <pc:sldMk cId="3909927250" sldId="273"/>
        </pc:sldMkLst>
        <pc:spChg chg="mod">
          <ac:chgData name="" userId="9f4c19ca9a049977" providerId="LiveId" clId="{E8D167D6-7C80-45B5-B935-04D533022DFB}" dt="2018-06-27T00:14:14.663" v="2009" actId="20577"/>
          <ac:spMkLst>
            <pc:docMk/>
            <pc:sldMk cId="3909927250" sldId="273"/>
            <ac:spMk id="12" creationId="{00000000-0000-0000-0000-000000000000}"/>
          </ac:spMkLst>
        </pc:spChg>
        <pc:picChg chg="mod">
          <ac:chgData name="" userId="9f4c19ca9a049977" providerId="LiveId" clId="{E8D167D6-7C80-45B5-B935-04D533022DFB}" dt="2018-06-26T21:03:59.950" v="234" actId="14826"/>
          <ac:picMkLst>
            <pc:docMk/>
            <pc:sldMk cId="3909927250" sldId="273"/>
            <ac:picMk id="3" creationId="{00000000-0000-0000-0000-000000000000}"/>
          </ac:picMkLst>
        </pc:picChg>
      </pc:sldChg>
      <pc:sldChg chg="addSp delSp modSp ord modTransition">
        <pc:chgData name="" userId="9f4c19ca9a049977" providerId="LiveId" clId="{E8D167D6-7C80-45B5-B935-04D533022DFB}" dt="2018-06-26T23:50:09.742" v="1326" actId="313"/>
        <pc:sldMkLst>
          <pc:docMk/>
          <pc:sldMk cId="1741008121" sldId="277"/>
        </pc:sldMkLst>
        <pc:spChg chg="mod">
          <ac:chgData name="" userId="9f4c19ca9a049977" providerId="LiveId" clId="{E8D167D6-7C80-45B5-B935-04D533022DFB}" dt="2018-06-26T23:49:59.181" v="1325" actId="20577"/>
          <ac:spMkLst>
            <pc:docMk/>
            <pc:sldMk cId="1741008121" sldId="277"/>
            <ac:spMk id="11" creationId="{00000000-0000-0000-0000-000000000000}"/>
          </ac:spMkLst>
        </pc:spChg>
        <pc:picChg chg="mod">
          <ac:chgData name="" userId="9f4c19ca9a049977" providerId="LiveId" clId="{E8D167D6-7C80-45B5-B935-04D533022DFB}" dt="2018-06-26T23:48:42.693" v="1106" actId="14826"/>
          <ac:picMkLst>
            <pc:docMk/>
            <pc:sldMk cId="1741008121" sldId="277"/>
            <ac:picMk id="4" creationId="{00000000-0000-0000-0000-000000000000}"/>
          </ac:picMkLst>
        </pc:picChg>
        <pc:picChg chg="add del">
          <ac:chgData name="" userId="9f4c19ca9a049977" providerId="LiveId" clId="{E8D167D6-7C80-45B5-B935-04D533022DFB}" dt="2018-06-26T23:49:00.219" v="1111" actId="313"/>
          <ac:picMkLst>
            <pc:docMk/>
            <pc:sldMk cId="1741008121" sldId="277"/>
            <ac:picMk id="5" creationId="{8DC64CCC-9F75-4B12-8CFE-CA4908077E17}"/>
          </ac:picMkLst>
        </pc:picChg>
        <pc:picChg chg="add del">
          <ac:chgData name="" userId="9f4c19ca9a049977" providerId="LiveId" clId="{E8D167D6-7C80-45B5-B935-04D533022DFB}" dt="2018-06-26T23:49:01.382" v="1113" actId="313"/>
          <ac:picMkLst>
            <pc:docMk/>
            <pc:sldMk cId="1741008121" sldId="277"/>
            <ac:picMk id="6" creationId="{1F0D418E-DBEA-45AC-98A9-42DB968F1540}"/>
          </ac:picMkLst>
        </pc:picChg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437981422" sldId="281"/>
        </pc:sldMkLst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3723857750" sldId="282"/>
        </pc:sldMkLst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674323119" sldId="283"/>
        </pc:sldMkLst>
      </pc:sldChg>
      <pc:sldChg chg="modSp">
        <pc:chgData name="" userId="9f4c19ca9a049977" providerId="LiveId" clId="{E8D167D6-7C80-45B5-B935-04D533022DFB}" dt="2018-06-26T23:52:38.227" v="1331" actId="20577"/>
        <pc:sldMkLst>
          <pc:docMk/>
          <pc:sldMk cId="3835104702" sldId="297"/>
        </pc:sldMkLst>
        <pc:spChg chg="mod">
          <ac:chgData name="" userId="9f4c19ca9a049977" providerId="LiveId" clId="{E8D167D6-7C80-45B5-B935-04D533022DFB}" dt="2018-06-26T23:52:38.227" v="1331" actId="20577"/>
          <ac:spMkLst>
            <pc:docMk/>
            <pc:sldMk cId="3835104702" sldId="297"/>
            <ac:spMk id="10" creationId="{00000000-0000-0000-0000-000000000000}"/>
          </ac:spMkLst>
        </pc:spChg>
        <pc:picChg chg="mod">
          <ac:chgData name="" userId="9f4c19ca9a049977" providerId="LiveId" clId="{E8D167D6-7C80-45B5-B935-04D533022DFB}" dt="2018-06-26T23:52:24.788" v="1327" actId="14826"/>
          <ac:picMkLst>
            <pc:docMk/>
            <pc:sldMk cId="3835104702" sldId="297"/>
            <ac:picMk id="4" creationId="{00000000-0000-0000-0000-000000000000}"/>
          </ac:picMkLst>
        </pc:picChg>
      </pc:sldChg>
      <pc:sldChg chg="modSp ord modTransition">
        <pc:chgData name="" userId="9f4c19ca9a049977" providerId="LiveId" clId="{E8D167D6-7C80-45B5-B935-04D533022DFB}" dt="2018-06-27T00:04:10.755" v="1719" actId="14826"/>
        <pc:sldMkLst>
          <pc:docMk/>
          <pc:sldMk cId="905707629" sldId="298"/>
        </pc:sldMkLst>
        <pc:spChg chg="mod">
          <ac:chgData name="" userId="9f4c19ca9a049977" providerId="LiveId" clId="{E8D167D6-7C80-45B5-B935-04D533022DFB}" dt="2018-06-27T00:03:35.116" v="1716" actId="14826"/>
          <ac:spMkLst>
            <pc:docMk/>
            <pc:sldMk cId="905707629" sldId="298"/>
            <ac:spMk id="11" creationId="{00000000-0000-0000-0000-000000000000}"/>
          </ac:spMkLst>
        </pc:spChg>
        <pc:grpChg chg="mod">
          <ac:chgData name="" userId="9f4c19ca9a049977" providerId="LiveId" clId="{E8D167D6-7C80-45B5-B935-04D533022DFB}" dt="2018-06-27T00:03:32.696" v="1715" actId="1076"/>
          <ac:grpSpMkLst>
            <pc:docMk/>
            <pc:sldMk cId="905707629" sldId="298"/>
            <ac:grpSpMk id="10" creationId="{00000000-0000-0000-0000-000000000000}"/>
          </ac:grpSpMkLst>
        </pc:grpChg>
        <pc:picChg chg="mod">
          <ac:chgData name="" userId="9f4c19ca9a049977" providerId="LiveId" clId="{E8D167D6-7C80-45B5-B935-04D533022DFB}" dt="2018-06-27T00:04:10.755" v="1719" actId="14826"/>
          <ac:picMkLst>
            <pc:docMk/>
            <pc:sldMk cId="905707629" sldId="298"/>
            <ac:picMk id="2" creationId="{00000000-0000-0000-0000-000000000000}"/>
          </ac:picMkLst>
        </pc:picChg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2335403103" sldId="299"/>
        </pc:sldMkLst>
      </pc:sldChg>
      <pc:sldChg chg="modSp del">
        <pc:chgData name="" userId="9f4c19ca9a049977" providerId="LiveId" clId="{E8D167D6-7C80-45B5-B935-04D533022DFB}" dt="2018-06-26T23:14:45.731" v="1100" actId="2696"/>
        <pc:sldMkLst>
          <pc:docMk/>
          <pc:sldMk cId="1889017440" sldId="302"/>
        </pc:sldMkLst>
        <pc:picChg chg="mod">
          <ac:chgData name="" userId="9f4c19ca9a049977" providerId="LiveId" clId="{E8D167D6-7C80-45B5-B935-04D533022DFB}" dt="2018-06-26T20:53:23.838" v="4" actId="1076"/>
          <ac:picMkLst>
            <pc:docMk/>
            <pc:sldMk cId="1889017440" sldId="302"/>
            <ac:picMk id="11" creationId="{00000000-0000-0000-0000-000000000000}"/>
          </ac:picMkLst>
        </pc:picChg>
      </pc:sldChg>
      <pc:sldChg chg="modSp">
        <pc:chgData name="" userId="9f4c19ca9a049977" providerId="LiveId" clId="{E8D167D6-7C80-45B5-B935-04D533022DFB}" dt="2018-06-27T00:11:38.763" v="1791" actId="20577"/>
        <pc:sldMkLst>
          <pc:docMk/>
          <pc:sldMk cId="2535175105" sldId="303"/>
        </pc:sldMkLst>
        <pc:spChg chg="mod">
          <ac:chgData name="" userId="9f4c19ca9a049977" providerId="LiveId" clId="{E8D167D6-7C80-45B5-B935-04D533022DFB}" dt="2018-06-27T00:11:38.763" v="1791" actId="20577"/>
          <ac:spMkLst>
            <pc:docMk/>
            <pc:sldMk cId="2535175105" sldId="303"/>
            <ac:spMk id="18" creationId="{00000000-0000-0000-0000-000000000000}"/>
          </ac:spMkLst>
        </pc:spChg>
        <pc:picChg chg="mod">
          <ac:chgData name="" userId="9f4c19ca9a049977" providerId="LiveId" clId="{E8D167D6-7C80-45B5-B935-04D533022DFB}" dt="2018-06-27T00:03:54.471" v="1718" actId="14826"/>
          <ac:picMkLst>
            <pc:docMk/>
            <pc:sldMk cId="2535175105" sldId="303"/>
            <ac:picMk id="2" creationId="{00000000-0000-0000-0000-000000000000}"/>
          </ac:picMkLst>
        </pc:picChg>
        <pc:cxnChg chg="mod">
          <ac:chgData name="" userId="9f4c19ca9a049977" providerId="LiveId" clId="{E8D167D6-7C80-45B5-B935-04D533022DFB}" dt="2018-06-26T23:58:59.487" v="1346" actId="14100"/>
          <ac:cxnSpMkLst>
            <pc:docMk/>
            <pc:sldMk cId="2535175105" sldId="303"/>
            <ac:cxnSpMk id="19" creationId="{00000000-0000-0000-0000-000000000000}"/>
          </ac:cxnSpMkLst>
        </pc:cxnChg>
      </pc:sldChg>
      <pc:sldChg chg="modSp">
        <pc:chgData name="" userId="9f4c19ca9a049977" providerId="LiveId" clId="{E8D167D6-7C80-45B5-B935-04D533022DFB}" dt="2018-06-27T00:16:27.437" v="2133" actId="20577"/>
        <pc:sldMkLst>
          <pc:docMk/>
          <pc:sldMk cId="445897562" sldId="305"/>
        </pc:sldMkLst>
        <pc:spChg chg="mod">
          <ac:chgData name="" userId="9f4c19ca9a049977" providerId="LiveId" clId="{E8D167D6-7C80-45B5-B935-04D533022DFB}" dt="2018-06-27T00:16:27.437" v="2133" actId="20577"/>
          <ac:spMkLst>
            <pc:docMk/>
            <pc:sldMk cId="445897562" sldId="305"/>
            <ac:spMk id="11" creationId="{00000000-0000-0000-0000-000000000000}"/>
          </ac:spMkLst>
        </pc:spChg>
        <pc:grpChg chg="mod">
          <ac:chgData name="" userId="9f4c19ca9a049977" providerId="LiveId" clId="{E8D167D6-7C80-45B5-B935-04D533022DFB}" dt="2018-06-26T21:35:30.120" v="872" actId="1076"/>
          <ac:grpSpMkLst>
            <pc:docMk/>
            <pc:sldMk cId="445897562" sldId="305"/>
            <ac:grpSpMk id="10" creationId="{00000000-0000-0000-0000-000000000000}"/>
          </ac:grpSpMkLst>
        </pc:grpChg>
        <pc:picChg chg="mod">
          <ac:chgData name="" userId="9f4c19ca9a049977" providerId="LiveId" clId="{E8D167D6-7C80-45B5-B935-04D533022DFB}" dt="2018-06-26T21:35:28.652" v="871" actId="14826"/>
          <ac:picMkLst>
            <pc:docMk/>
            <pc:sldMk cId="445897562" sldId="305"/>
            <ac:picMk id="24" creationId="{00000000-0000-0000-0000-000000000000}"/>
          </ac:picMkLst>
        </pc:picChg>
      </pc:sldChg>
      <pc:sldChg chg="modSp ord modTransition">
        <pc:chgData name="" userId="9f4c19ca9a049977" providerId="LiveId" clId="{E8D167D6-7C80-45B5-B935-04D533022DFB}" dt="2018-06-27T00:08:34.797" v="1720" actId="1076"/>
        <pc:sldMkLst>
          <pc:docMk/>
          <pc:sldMk cId="2504794647" sldId="306"/>
        </pc:sldMkLst>
        <pc:spChg chg="mod">
          <ac:chgData name="" userId="9f4c19ca9a049977" providerId="LiveId" clId="{E8D167D6-7C80-45B5-B935-04D533022DFB}" dt="2018-06-26T23:53:19.616" v="1339" actId="1076"/>
          <ac:spMkLst>
            <pc:docMk/>
            <pc:sldMk cId="2504794647" sldId="306"/>
            <ac:spMk id="11" creationId="{00000000-0000-0000-0000-000000000000}"/>
          </ac:spMkLst>
        </pc:spChg>
        <pc:grpChg chg="mod">
          <ac:chgData name="" userId="9f4c19ca9a049977" providerId="LiveId" clId="{E8D167D6-7C80-45B5-B935-04D533022DFB}" dt="2018-06-27T00:08:34.797" v="1720" actId="1076"/>
          <ac:grpSpMkLst>
            <pc:docMk/>
            <pc:sldMk cId="2504794647" sldId="306"/>
            <ac:grpSpMk id="10" creationId="{00000000-0000-0000-0000-000000000000}"/>
          </ac:grpSpMkLst>
        </pc:grpChg>
        <pc:picChg chg="mod">
          <ac:chgData name="" userId="9f4c19ca9a049977" providerId="LiveId" clId="{E8D167D6-7C80-45B5-B935-04D533022DFB}" dt="2018-06-26T23:53:45.769" v="1343" actId="14826"/>
          <ac:picMkLst>
            <pc:docMk/>
            <pc:sldMk cId="2504794647" sldId="306"/>
            <ac:picMk id="5" creationId="{00000000-0000-0000-0000-000000000000}"/>
          </ac:picMkLst>
        </pc:picChg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117579005" sldId="307"/>
        </pc:sldMkLst>
      </pc:sldChg>
      <pc:sldChg chg="modSp modTransition">
        <pc:chgData name="" userId="9f4c19ca9a049977" providerId="LiveId" clId="{E8D167D6-7C80-45B5-B935-04D533022DFB}" dt="2018-06-26T23:14:38.534" v="1099" actId="313"/>
        <pc:sldMkLst>
          <pc:docMk/>
          <pc:sldMk cId="1922754382" sldId="310"/>
        </pc:sldMkLst>
        <pc:picChg chg="mod">
          <ac:chgData name="" userId="9f4c19ca9a049977" providerId="LiveId" clId="{E8D167D6-7C80-45B5-B935-04D533022DFB}" dt="2018-06-26T20:53:43.069" v="7" actId="1076"/>
          <ac:picMkLst>
            <pc:docMk/>
            <pc:sldMk cId="1922754382" sldId="310"/>
            <ac:picMk id="5" creationId="{00000000-0000-0000-0000-000000000000}"/>
          </ac:picMkLst>
        </pc:picChg>
      </pc:sldChg>
      <pc:sldChg chg="modTransition">
        <pc:chgData name="" userId="9f4c19ca9a049977" providerId="LiveId" clId="{E8D167D6-7C80-45B5-B935-04D533022DFB}" dt="2018-06-26T23:14:38.534" v="1099" actId="313"/>
        <pc:sldMkLst>
          <pc:docMk/>
          <pc:sldMk cId="1934751596" sldId="311"/>
        </pc:sldMkLst>
      </pc:sldChg>
      <pc:sldChg chg="modSp add">
        <pc:chgData name="" userId="9f4c19ca9a049977" providerId="LiveId" clId="{E8D167D6-7C80-45B5-B935-04D533022DFB}" dt="2018-06-27T00:18:58.549" v="2176" actId="313"/>
        <pc:sldMkLst>
          <pc:docMk/>
          <pc:sldMk cId="2230800042" sldId="312"/>
        </pc:sldMkLst>
        <pc:spChg chg="mod">
          <ac:chgData name="" userId="9f4c19ca9a049977" providerId="LiveId" clId="{E8D167D6-7C80-45B5-B935-04D533022DFB}" dt="2018-06-27T00:18:58.549" v="2176" actId="313"/>
          <ac:spMkLst>
            <pc:docMk/>
            <pc:sldMk cId="2230800042" sldId="312"/>
            <ac:spMk id="11" creationId="{00000000-0000-0000-0000-000000000000}"/>
          </ac:spMkLst>
        </pc:spChg>
      </pc:sldChg>
      <pc:sldMasterChg chg="delSldLayout">
        <pc:chgData name="" userId="9f4c19ca9a049977" providerId="LiveId" clId="{E8D167D6-7C80-45B5-B935-04D533022DFB}" dt="2018-06-26T23:14:49.217" v="1102" actId="2696"/>
        <pc:sldMasterMkLst>
          <pc:docMk/>
          <pc:sldMasterMk cId="1630727733" sldId="2147483648"/>
        </pc:sldMasterMkLst>
        <pc:sldLayoutChg chg="del">
          <pc:chgData name="" userId="9f4c19ca9a049977" providerId="LiveId" clId="{E8D167D6-7C80-45B5-B935-04D533022DFB}" dt="2018-06-26T23:14:49.217" v="1102" actId="2696"/>
          <pc:sldLayoutMkLst>
            <pc:docMk/>
            <pc:sldMasterMk cId="1630727733" sldId="2147483648"/>
            <pc:sldLayoutMk cId="3794110845" sldId="2147483660"/>
          </pc:sldLayoutMkLst>
        </pc:sldLayoutChg>
      </pc:sldMasterChg>
    </pc:docChg>
  </pc:docChgLst>
  <pc:docChgLst>
    <pc:chgData name="Tampa PBI PUG" userId="9f4c19ca9a049977" providerId="LiveId" clId="{75A73C32-FFBB-4CBB-BC98-27D0F1E36099}"/>
    <pc:docChg chg="modSld">
      <pc:chgData name="Tampa PBI PUG" userId="9f4c19ca9a049977" providerId="LiveId" clId="{75A73C32-FFBB-4CBB-BC98-27D0F1E36099}" dt="2018-06-27T19:48:00.123" v="0"/>
      <pc:docMkLst>
        <pc:docMk/>
      </pc:docMkLst>
      <pc:sldChg chg="modTransition">
        <pc:chgData name="Tampa PBI PUG" userId="9f4c19ca9a049977" providerId="LiveId" clId="{75A73C32-FFBB-4CBB-BC98-27D0F1E36099}" dt="2018-06-27T19:48:00.123" v="0"/>
        <pc:sldMkLst>
          <pc:docMk/>
          <pc:sldMk cId="905707629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A490-E35C-417C-9B47-5908BFF1D313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2C89B-FD27-484C-B191-0984B242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415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C2AAD32-5FAC-49F3-A8C8-824116AFE40F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70599DF-E6E3-49DE-B0DC-50C3815B4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49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82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4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48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99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4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1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2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3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9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4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88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52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599DF-E6E3-49DE-B0DC-50C3815B44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5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5A3B7-F59D-478C-994A-F09247CB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0C5F-593E-4B2F-B176-D0A843DB93E1}" type="datetime1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3E70A-2452-41CB-BEAA-24E5EF6B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FA05C-2008-4E01-8F88-FEAD226F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38940-7F85-4D0A-B16B-000F9839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1193B-6C29-479D-B178-4A0A13C4C00D}" type="datetime1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C6F59-C910-404E-BBE1-795189FC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84455-8FB2-421F-9183-74BD2DD8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6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A9260-6806-42C5-8260-54BD514F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D9A8-F3B4-4B74-A61F-C67200136EFF}" type="datetime1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61E49B-8435-4BE9-BF1C-7921EC97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EF7CF-45D5-421C-BFAE-2C0820D8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C1329E-DD53-4AC2-8F76-3074623A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BFC0-7853-4572-BBA7-E34F7B5FA573}" type="datetime1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19232-1A2A-4220-BF78-F8D876CD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43946-BF31-47C2-B177-74179C70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F648F-CBC3-456C-8662-7C906835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2B87-3103-4638-A62D-1AF62D9E73BA}" type="datetime1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A5FC6-4D3D-4072-8FFB-A46EAFB3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3FC79-9AA4-45F6-8814-22FBEDE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4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602D58-C696-4640-9B0A-AC3F742C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232D-942A-4E47-86AD-F799EF5E5583}" type="datetime1">
              <a:rPr lang="en-US" smtClean="0"/>
              <a:t>6/27/2018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3B140F-1F20-4A83-A982-49B1AE4E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E6A14C-2FCB-4EA0-AFE4-285E2BD6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7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9147FA2-911B-4AC3-BFE9-5911359D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1F69-18F3-42AB-BDE3-9B9D7E2F20CC}" type="datetime1">
              <a:rPr lang="en-US" smtClean="0"/>
              <a:t>6/27/2018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2E133F3-8C73-46B8-BAE5-E3D74893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C092D4-550D-4265-9604-67B9A0EE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0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7AAA77-7130-427E-AD69-1B3C2D18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8951-A600-41E2-A95D-9DDF886944CC}" type="datetime1">
              <a:rPr lang="en-US" smtClean="0"/>
              <a:t>6/27/2018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820EC7-DB27-425B-8776-2EF07DDB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07E47-1C23-4816-A37F-D37F0D2A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4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885A7-F51A-4CA9-AA84-0ABF3C17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A7D-37D2-4F68-A474-04008C7E581C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86F1C-C4AC-4426-9C48-D2E1B853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AFE26-F464-4EAA-A4AF-FF4A700C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3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93D935F-069A-499D-AB98-C682B2FE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DD91E-DDEA-4780-875E-13DB11EFCA91}" type="datetime1">
              <a:rPr lang="en-US" smtClean="0"/>
              <a:t>6/27/2018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FBA493-C2A1-49BE-9ADD-A430913A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45F20B-E325-4D9F-80DE-27E9D718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9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AB7C1B-1790-4A23-B3F6-A4B37129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EA86-D3DA-4CDE-BB12-DA18B327EA82}" type="datetime1">
              <a:rPr lang="en-US" smtClean="0"/>
              <a:t>6/27/2018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0BE2B-B89F-46FD-B3B0-04C8E73F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C5EFDE-D9AD-4D32-9F42-74337B76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5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25010-9A42-4324-A832-143424479DDF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D46E-F84C-4B93-BB99-7A8A2A0644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0A624DAA-0B5E-41BA-9834-382360E8A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4315"/>
            <a:ext cx="411480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072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0080" y="3474719"/>
            <a:ext cx="5303520" cy="29809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Notes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40080" y="3743093"/>
            <a:ext cx="53035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263639" y="384686"/>
            <a:ext cx="5314912" cy="6181344"/>
            <a:chOff x="6032901" y="3424446"/>
            <a:chExt cx="5174645" cy="908892"/>
          </a:xfrm>
        </p:grpSpPr>
        <p:sp>
          <p:nvSpPr>
            <p:cNvPr id="18" name="TextBox 17"/>
            <p:cNvSpPr txBox="1"/>
            <p:nvPr/>
          </p:nvSpPr>
          <p:spPr>
            <a:xfrm>
              <a:off x="6043993" y="3424446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>
                  <a:ln w="0"/>
                </a:rPr>
                <a:t>Objective – Add Sales Amount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Go to Query Editor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Change the full Path Parameter to the location of the </a:t>
              </a:r>
              <a:r>
                <a:rPr lang="en-US" sz="1400" dirty="0" err="1">
                  <a:ln w="0"/>
                </a:rPr>
                <a:t>VanArsdel</a:t>
              </a:r>
              <a:r>
                <a:rPr lang="en-US" sz="1400" dirty="0">
                  <a:ln w="0"/>
                </a:rPr>
                <a:t> Actuals excel file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Go to Sales Query, and click on Merge </a:t>
              </a:r>
              <a:r>
                <a:rPr lang="en-US" sz="1400" dirty="0" err="1">
                  <a:ln w="0"/>
                </a:rPr>
                <a:t>ProductDim</a:t>
              </a:r>
              <a:r>
                <a:rPr lang="en-US" sz="1400" dirty="0">
                  <a:ln w="0"/>
                </a:rPr>
                <a:t> on </a:t>
              </a:r>
              <a:r>
                <a:rPr lang="en-US" sz="1400" dirty="0" err="1">
                  <a:ln w="0"/>
                </a:rPr>
                <a:t>ProductID</a:t>
              </a:r>
              <a:endParaRPr lang="en-US" sz="1400" dirty="0">
                <a:ln w="0"/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Expand Unit Price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Add Custom Column – Sales Amount = 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</a:rPr>
                <a:t>Unit Price * Units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Remove Unite Price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Change Sales Amount to Currency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Close</a:t>
              </a:r>
            </a:p>
            <a:p>
              <a:pPr marL="342900" indent="-342900">
                <a:buAutoNum type="arabicPeriod"/>
              </a:pPr>
              <a:endParaRPr lang="en-US" sz="1400" dirty="0">
                <a:ln w="0"/>
              </a:endParaRPr>
            </a:p>
            <a:p>
              <a:pPr marL="342900" indent="-342900">
                <a:buAutoNum type="arabicPeriod"/>
              </a:pPr>
              <a:r>
                <a:rPr lang="en-US" sz="1400" dirty="0" err="1">
                  <a:ln w="0"/>
                </a:rPr>
                <a:t>DimGEO</a:t>
              </a:r>
              <a:endParaRPr lang="en-US" sz="1400" dirty="0">
                <a:ln w="0"/>
              </a:endParaRP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</a:rPr>
                <a:t>Split City before </a:t>
              </a:r>
              <a:r>
                <a:rPr lang="en-US" sz="1400" dirty="0" err="1">
                  <a:ln w="0"/>
                </a:rPr>
                <a:t>Delmiter</a:t>
              </a:r>
              <a:endParaRPr lang="en-US" sz="1400" dirty="0">
                <a:ln w="0"/>
              </a:endParaRP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</a:rPr>
                <a:t>Before first comma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6032901" y="3455276"/>
              <a:ext cx="517464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1" y="131677"/>
            <a:ext cx="5228788" cy="29832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8C2DB-CA3D-42B3-A3BD-0BD93F42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7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0"/>
            <a:ext cx="5299456" cy="298094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248402" y="274320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>
                  <a:ln w="0"/>
                </a:rPr>
                <a:t>Objective: Merge the queries together to create the final Budget Fact table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latin typeface="+mj-lt"/>
                </a:rPr>
                <a:t>Home &gt; </a:t>
              </a:r>
              <a:r>
                <a:rPr lang="en-US" sz="1400" b="1" dirty="0">
                  <a:latin typeface="+mj-lt"/>
                </a:rPr>
                <a:t>Merge Queries </a:t>
              </a:r>
              <a:r>
                <a:rPr lang="en-US" sz="1400" dirty="0">
                  <a:latin typeface="+mj-lt"/>
                </a:rPr>
                <a:t>&gt; Select </a:t>
              </a:r>
              <a:r>
                <a:rPr lang="en-US" sz="1400" dirty="0" err="1">
                  <a:latin typeface="+mj-lt"/>
                </a:rPr>
                <a:t>CatSegDim</a:t>
              </a:r>
              <a:endParaRPr lang="en-US" sz="1400" dirty="0">
                <a:latin typeface="+mj-lt"/>
              </a:endParaRP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From the </a:t>
              </a:r>
              <a:r>
                <a:rPr lang="en-US" sz="1400" dirty="0" err="1">
                  <a:latin typeface="+mj-lt"/>
                </a:rPr>
                <a:t>CatSegDim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b="1" dirty="0">
                  <a:latin typeface="+mj-lt"/>
                </a:rPr>
                <a:t>highlight </a:t>
              </a:r>
              <a:r>
                <a:rPr lang="en-US" sz="1400" dirty="0">
                  <a:latin typeface="+mj-lt"/>
                </a:rPr>
                <a:t>both [Category] and [Segment] 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Go back up to </a:t>
              </a:r>
              <a:r>
                <a:rPr lang="en-US" sz="1400" dirty="0" err="1">
                  <a:latin typeface="+mj-lt"/>
                </a:rPr>
                <a:t>BudgetFact</a:t>
              </a:r>
              <a:r>
                <a:rPr lang="en-US" sz="1400" dirty="0">
                  <a:latin typeface="+mj-lt"/>
                </a:rPr>
                <a:t>, </a:t>
              </a:r>
              <a:r>
                <a:rPr lang="en-US" sz="1400" b="1" dirty="0">
                  <a:latin typeface="+mj-lt"/>
                </a:rPr>
                <a:t>highlight </a:t>
              </a:r>
              <a:r>
                <a:rPr lang="en-US" sz="1400" dirty="0">
                  <a:latin typeface="+mj-lt"/>
                </a:rPr>
                <a:t>both [Category] and [Segment] 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Show the Join Kinds available, and leave “Left Outer”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b="1" dirty="0">
                  <a:latin typeface="+mj-lt"/>
                </a:rPr>
                <a:t>Expand </a:t>
              </a:r>
              <a:r>
                <a:rPr lang="en-US" sz="1400" dirty="0">
                  <a:latin typeface="+mj-lt"/>
                </a:rPr>
                <a:t>[</a:t>
              </a:r>
              <a:r>
                <a:rPr lang="en-US" sz="1400" dirty="0" err="1">
                  <a:latin typeface="+mj-lt"/>
                </a:rPr>
                <a:t>NewColumn</a:t>
              </a:r>
              <a:r>
                <a:rPr lang="en-US" sz="1400" dirty="0">
                  <a:latin typeface="+mj-lt"/>
                </a:rPr>
                <a:t>] &gt; </a:t>
              </a:r>
              <a:r>
                <a:rPr lang="en-US" sz="1400" b="1" dirty="0">
                  <a:latin typeface="+mj-lt"/>
                </a:rPr>
                <a:t>Select </a:t>
              </a:r>
              <a:r>
                <a:rPr lang="en-US" sz="1400" dirty="0">
                  <a:latin typeface="+mj-lt"/>
                </a:rPr>
                <a:t>“</a:t>
              </a:r>
              <a:r>
                <a:rPr lang="en-US" sz="1400" dirty="0" err="1">
                  <a:latin typeface="+mj-lt"/>
                </a:rPr>
                <a:t>CatSegID</a:t>
              </a:r>
              <a:r>
                <a:rPr lang="en-US" sz="1400" dirty="0">
                  <a:latin typeface="+mj-lt"/>
                </a:rPr>
                <a:t>” and </a:t>
              </a:r>
              <a:r>
                <a:rPr lang="en-US" sz="1400" b="1" dirty="0">
                  <a:latin typeface="+mj-lt"/>
                </a:rPr>
                <a:t>deselect “</a:t>
              </a:r>
              <a:r>
                <a:rPr lang="en-US" sz="1400" dirty="0">
                  <a:latin typeface="+mj-lt"/>
                </a:rPr>
                <a:t>Use Original column name as prefix”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Remove</a:t>
              </a:r>
              <a:r>
                <a:rPr lang="en-US" sz="1400" dirty="0">
                  <a:latin typeface="+mj-lt"/>
                </a:rPr>
                <a:t>: [Category], [Segment]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Reorder: </a:t>
              </a:r>
              <a:r>
                <a:rPr lang="en-US" sz="1400" dirty="0">
                  <a:latin typeface="+mj-lt"/>
                </a:rPr>
                <a:t>[</a:t>
              </a:r>
              <a:r>
                <a:rPr lang="en-US" sz="1400" dirty="0" err="1">
                  <a:latin typeface="+mj-lt"/>
                </a:rPr>
                <a:t>CatSegID</a:t>
              </a:r>
              <a:r>
                <a:rPr lang="en-US" sz="1400" dirty="0">
                  <a:latin typeface="+mj-lt"/>
                </a:rPr>
                <a:t>]</a:t>
              </a:r>
              <a:r>
                <a:rPr lang="en-US" sz="1400" b="1" dirty="0">
                  <a:latin typeface="+mj-lt"/>
                </a:rPr>
                <a:t>,</a:t>
              </a:r>
              <a:r>
                <a:rPr lang="en-US" sz="1400" dirty="0">
                  <a:latin typeface="+mj-lt"/>
                </a:rPr>
                <a:t> [Scenario], [Date], [Budget Amount]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Disable </a:t>
              </a:r>
              <a:r>
                <a:rPr lang="en-US" sz="1400" dirty="0">
                  <a:latin typeface="+mj-lt"/>
                </a:rPr>
                <a:t>the load of </a:t>
              </a:r>
              <a:r>
                <a:rPr lang="en-US" sz="1400" dirty="0" err="1">
                  <a:latin typeface="+mj-lt"/>
                </a:rPr>
                <a:t>BudgetFact_Data</a:t>
              </a:r>
              <a:endParaRPr lang="en-US" sz="1400" dirty="0">
                <a:latin typeface="+mj-lt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9" name="TextBox 18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DA22C-7631-4821-B500-5FEA405C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0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278880" y="274320"/>
            <a:ext cx="5303520" cy="6181344"/>
            <a:chOff x="6032902" y="3408218"/>
            <a:chExt cx="5163553" cy="908892"/>
          </a:xfrm>
        </p:grpSpPr>
        <p:sp>
          <p:nvSpPr>
            <p:cNvPr id="19" name="TextBox 18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Objective: Update file paths to use dynamic variables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latin typeface="+mj-lt"/>
                </a:rPr>
                <a:t>From the Home Ribbon &gt; Manage Parameters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</a:t>
              </a:r>
              <a:r>
                <a:rPr lang="en-US" sz="1400" dirty="0">
                  <a:latin typeface="+mj-lt"/>
                </a:rPr>
                <a:t> a new Parameter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Parameter Name:  Path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Type: Text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Current Value = C:\Power </a:t>
              </a:r>
              <a:r>
                <a:rPr lang="en-US" sz="1400" dirty="0" err="1">
                  <a:latin typeface="+mj-lt"/>
                </a:rPr>
                <a:t>BI_Adv_M</a:t>
              </a:r>
              <a:r>
                <a:rPr lang="en-US" sz="1400" dirty="0">
                  <a:latin typeface="+mj-lt"/>
                </a:rPr>
                <a:t>\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 </a:t>
              </a:r>
              <a:r>
                <a:rPr lang="en-US" sz="1400" dirty="0">
                  <a:latin typeface="+mj-lt"/>
                </a:rPr>
                <a:t>a new Parameter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Parameter Name:  </a:t>
              </a:r>
              <a:r>
                <a:rPr lang="en-US" sz="1400" dirty="0" err="1">
                  <a:latin typeface="+mj-lt"/>
                </a:rPr>
                <a:t>Actuals_File</a:t>
              </a:r>
              <a:endParaRPr lang="en-US" sz="1400" dirty="0">
                <a:latin typeface="+mj-lt"/>
              </a:endParaRP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Type: Text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Current Value = VanArsdel_Actuals.xlsx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</a:t>
              </a:r>
              <a:r>
                <a:rPr lang="en-US" sz="1400" dirty="0">
                  <a:latin typeface="+mj-lt"/>
                </a:rPr>
                <a:t> a new Parameter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Parameter Name:  </a:t>
              </a:r>
              <a:r>
                <a:rPr lang="en-US" sz="1400" dirty="0" err="1">
                  <a:latin typeface="+mj-lt"/>
                </a:rPr>
                <a:t>Budget_File</a:t>
              </a:r>
              <a:endParaRPr lang="en-US" sz="1400" dirty="0">
                <a:latin typeface="+mj-lt"/>
              </a:endParaRP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Type: Text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Current Value = VanArsdel_Budget.csv</a:t>
              </a:r>
            </a:p>
            <a:p>
              <a:pPr marL="351559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Update </a:t>
              </a:r>
              <a:r>
                <a:rPr lang="en-US" sz="1400" dirty="0">
                  <a:latin typeface="+mj-lt"/>
                </a:rPr>
                <a:t>the text files to ensure the parameter names are consistent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22" name="TextBox 21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1"/>
            <a:ext cx="5303519" cy="29832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9CA94-81CE-4507-A9C1-8E7B1E83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8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6263640" y="274320"/>
            <a:ext cx="5303520" cy="6181344"/>
            <a:chOff x="6032902" y="3408218"/>
            <a:chExt cx="5163553" cy="908892"/>
          </a:xfrm>
        </p:grpSpPr>
        <p:sp>
          <p:nvSpPr>
            <p:cNvPr id="16" name="TextBox 15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Objective: Create a query to validate if source is Web or Local and resolve path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</a:t>
              </a:r>
              <a:r>
                <a:rPr lang="en-US" sz="1400" dirty="0">
                  <a:latin typeface="+mj-lt"/>
                </a:rPr>
                <a:t> a new blank query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Query Name: “</a:t>
              </a:r>
              <a:r>
                <a:rPr lang="en-US" sz="1400" dirty="0" err="1">
                  <a:latin typeface="+mj-lt"/>
                </a:rPr>
                <a:t>Actuals_Path</a:t>
              </a:r>
              <a:r>
                <a:rPr lang="en-US" sz="1400" dirty="0">
                  <a:latin typeface="+mj-lt"/>
                </a:rPr>
                <a:t>”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Text as shown in slide (white box)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Update </a:t>
              </a:r>
              <a:r>
                <a:rPr lang="en-US" sz="1400" dirty="0">
                  <a:latin typeface="+mj-lt"/>
                </a:rPr>
                <a:t>Source Applied Step to use Resolved Path =</a:t>
              </a:r>
              <a:r>
                <a:rPr lang="en-US" sz="1400" b="1" dirty="0">
                  <a:latin typeface="+mj-lt"/>
                </a:rPr>
                <a:t> “</a:t>
              </a:r>
              <a:r>
                <a:rPr lang="en-US" sz="1400" dirty="0" err="1">
                  <a:latin typeface="+mj-lt"/>
                </a:rPr>
                <a:t>Actuals_Path</a:t>
              </a:r>
              <a:r>
                <a:rPr lang="en-US" sz="1400" dirty="0">
                  <a:latin typeface="+mj-lt"/>
                </a:rPr>
                <a:t>” to the following Queries:</a:t>
              </a:r>
              <a:endParaRPr lang="en-US" sz="1400" b="1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+mj-lt"/>
                </a:rPr>
                <a:t>CampaignDim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+mj-lt"/>
                </a:rPr>
                <a:t>CustomerDim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ProductDim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CatSegDim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DateDim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GeoDim</a:t>
              </a:r>
              <a:endParaRPr lang="en-US" sz="1400" dirty="0">
                <a:latin typeface="+mj-lt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latin typeface="+mj-lt"/>
                </a:rPr>
                <a:t>SalesFact</a:t>
              </a: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22" name="TextBox 21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0"/>
            <a:ext cx="5303520" cy="29832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54BE1-84BF-4552-91A4-4F92400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5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0"/>
            <a:ext cx="5299456" cy="2980944"/>
          </a:xfrm>
          <a:prstGeom prst="rect">
            <a:avLst/>
          </a:prstGeom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263640" y="274320"/>
            <a:ext cx="5303520" cy="6181344"/>
            <a:chOff x="6032902" y="3408218"/>
            <a:chExt cx="5163553" cy="908892"/>
          </a:xfrm>
        </p:grpSpPr>
        <p:sp>
          <p:nvSpPr>
            <p:cNvPr id="16" name="TextBox 15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22" name="TextBox 21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EFAF9-9ACE-4EDC-B331-96DE692E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85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263640" y="274320"/>
            <a:ext cx="5303520" cy="6181344"/>
            <a:chOff x="6032902" y="3408218"/>
            <a:chExt cx="5163553" cy="908892"/>
          </a:xfrm>
        </p:grpSpPr>
        <p:sp>
          <p:nvSpPr>
            <p:cNvPr id="16" name="TextBox 15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Objective: Update CSV file paths to use dynamic variables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Create</a:t>
              </a:r>
              <a:r>
                <a:rPr lang="en-US" sz="1400" dirty="0">
                  <a:latin typeface="+mj-lt"/>
                </a:rPr>
                <a:t> a new blank query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Query Name: “</a:t>
              </a:r>
              <a:r>
                <a:rPr lang="en-US" sz="1400" dirty="0" err="1">
                  <a:latin typeface="+mj-lt"/>
                </a:rPr>
                <a:t>Budget_Path</a:t>
              </a:r>
              <a:r>
                <a:rPr lang="en-US" sz="1400" dirty="0">
                  <a:latin typeface="+mj-lt"/>
                </a:rPr>
                <a:t>”</a:t>
              </a:r>
            </a:p>
            <a:p>
              <a:pPr marL="808759" lvl="1" indent="-342900">
                <a:buFont typeface="+mj-lt"/>
                <a:buAutoNum type="alphaLcParenR"/>
              </a:pPr>
              <a:r>
                <a:rPr lang="en-US" sz="1400" dirty="0">
                  <a:latin typeface="+mj-lt"/>
                </a:rPr>
                <a:t>Copy in text from Budget_Path.txt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400" dirty="0">
                <a:latin typeface="+mj-lt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Update</a:t>
              </a:r>
              <a:r>
                <a:rPr lang="en-US" sz="1400" dirty="0">
                  <a:latin typeface="+mj-lt"/>
                </a:rPr>
                <a:t> Source Applied Step to use </a:t>
              </a:r>
              <a:r>
                <a:rPr lang="en-US" sz="1400" dirty="0" err="1">
                  <a:latin typeface="+mj-lt"/>
                </a:rPr>
                <a:t>ResolvedBudgetPath</a:t>
              </a:r>
              <a:r>
                <a:rPr lang="en-US" sz="1400" dirty="0">
                  <a:latin typeface="+mj-lt"/>
                </a:rPr>
                <a:t> = “</a:t>
              </a:r>
              <a:r>
                <a:rPr lang="en-US" sz="1400" dirty="0" err="1">
                  <a:latin typeface="+mj-lt"/>
                </a:rPr>
                <a:t>Budget_Path</a:t>
              </a:r>
              <a:r>
                <a:rPr lang="en-US" sz="1400" dirty="0">
                  <a:latin typeface="+mj-lt"/>
                </a:rPr>
                <a:t>” to the following Queries:</a:t>
              </a:r>
              <a:endParaRPr lang="en-US" sz="1400" b="1" dirty="0">
                <a:latin typeface="+mj-lt"/>
              </a:endParaRPr>
            </a:p>
            <a:p>
              <a:pPr marL="631897" lvl="1" indent="-174697"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+mj-lt"/>
                </a:rPr>
                <a:t>BudgetFact</a:t>
              </a:r>
              <a:endParaRPr lang="en-US" sz="1400" dirty="0">
                <a:latin typeface="+mj-lt"/>
              </a:endParaRPr>
            </a:p>
            <a:p>
              <a:pPr marL="631897" lvl="1" indent="-174697"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+mj-lt"/>
                </a:rPr>
                <a:t>BudgetFact_Data</a:t>
              </a:r>
              <a:endParaRPr lang="en-US" sz="1400" dirty="0">
                <a:latin typeface="+mj-lt"/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9" name="TextBox 18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1" y="274321"/>
            <a:ext cx="5303520" cy="29832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5B7-069B-4BE6-89FA-7727F27A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5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0"/>
            <a:ext cx="5299456" cy="2980944"/>
          </a:xfrm>
          <a:prstGeom prst="rect">
            <a:avLst/>
          </a:prstGeom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36016" y="3474720"/>
            <a:ext cx="5303520" cy="2980944"/>
            <a:chOff x="658368" y="3416684"/>
            <a:chExt cx="5166360" cy="2907792"/>
          </a:xfrm>
        </p:grpSpPr>
        <p:sp>
          <p:nvSpPr>
            <p:cNvPr id="22" name="TextBox 21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02" y="274320"/>
            <a:ext cx="5299456" cy="29809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73002" y="3474720"/>
            <a:ext cx="5303520" cy="298094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Notes </a:t>
            </a:r>
          </a:p>
          <a:p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68938" y="3791132"/>
            <a:ext cx="53035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72A5E-F086-444B-B7D9-D0C4DC96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2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4" y="274320"/>
            <a:ext cx="5265608" cy="298094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248400" y="274320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800100" lvl="1" indent="-342900">
                <a:buAutoNum type="arabicPeriod"/>
              </a:pPr>
              <a:endParaRPr lang="en-US" sz="1400" dirty="0">
                <a:ln w="0"/>
              </a:endParaRPr>
            </a:p>
            <a:p>
              <a:r>
                <a:rPr lang="en-US" sz="1400" dirty="0">
                  <a:ln w="0"/>
                </a:rPr>
                <a:t>Objective: Create the </a:t>
              </a:r>
              <a:r>
                <a:rPr lang="en-US" sz="1400" dirty="0" err="1">
                  <a:ln w="0"/>
                </a:rPr>
                <a:t>Relationshps</a:t>
              </a:r>
              <a:endParaRPr lang="en-US" sz="1400" dirty="0">
                <a:ln w="0"/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Sales * </a:t>
              </a:r>
              <a:r>
                <a:rPr lang="en-US" sz="1400" dirty="0">
                  <a:ln w="0"/>
                  <a:sym typeface="Wingdings" panose="05000000000000000000" pitchFamily="2" charset="2"/>
                </a:rPr>
                <a:t> 1 </a:t>
              </a:r>
              <a:r>
                <a:rPr lang="en-US" sz="1400" dirty="0" err="1">
                  <a:ln w="0"/>
                  <a:sym typeface="Wingdings" panose="05000000000000000000" pitchFamily="2" charset="2"/>
                </a:rPr>
                <a:t>ProductDim</a:t>
              </a:r>
              <a:endParaRPr lang="en-US" sz="1400" dirty="0">
                <a:ln w="0"/>
                <a:sym typeface="Wingdings" panose="05000000000000000000" pitchFamily="2" charset="2"/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sym typeface="Wingdings" panose="05000000000000000000" pitchFamily="2" charset="2"/>
                </a:rPr>
                <a:t>Sales *  1 </a:t>
              </a:r>
              <a:r>
                <a:rPr lang="en-US" sz="1400" dirty="0" err="1">
                  <a:ln w="0"/>
                  <a:sym typeface="Wingdings" panose="05000000000000000000" pitchFamily="2" charset="2"/>
                </a:rPr>
                <a:t>DateDim</a:t>
              </a:r>
              <a:endParaRPr lang="en-US" sz="1400" dirty="0">
                <a:ln w="0"/>
                <a:sym typeface="Wingdings" panose="05000000000000000000" pitchFamily="2" charset="2"/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sym typeface="Wingdings" panose="05000000000000000000" pitchFamily="2" charset="2"/>
                </a:rPr>
                <a:t>Sales *  1 </a:t>
              </a:r>
              <a:r>
                <a:rPr lang="en-US" sz="1400" dirty="0" err="1">
                  <a:ln w="0"/>
                  <a:sym typeface="Wingdings" panose="05000000000000000000" pitchFamily="2" charset="2"/>
                </a:rPr>
                <a:t>CampaignDim</a:t>
              </a:r>
              <a:endParaRPr lang="en-US" sz="1400" dirty="0">
                <a:ln w="0"/>
                <a:sym typeface="Wingdings" panose="05000000000000000000" pitchFamily="2" charset="2"/>
              </a:endParaRPr>
            </a:p>
            <a:p>
              <a:pPr marL="342900" indent="-342900">
                <a:buFontTx/>
                <a:buAutoNum type="arabicPeriod"/>
              </a:pPr>
              <a:r>
                <a:rPr lang="en-US" sz="1400" dirty="0">
                  <a:ln w="0"/>
                </a:rPr>
                <a:t>Sales * </a:t>
              </a:r>
              <a:r>
                <a:rPr lang="en-US" sz="1400" dirty="0">
                  <a:ln w="0"/>
                  <a:sym typeface="Wingdings" panose="05000000000000000000" pitchFamily="2" charset="2"/>
                </a:rPr>
                <a:t></a:t>
              </a:r>
              <a:r>
                <a:rPr lang="en-US" sz="1400" dirty="0">
                  <a:ln w="0"/>
                </a:rPr>
                <a:t>  1 </a:t>
              </a:r>
              <a:r>
                <a:rPr lang="en-US" sz="1400" dirty="0" err="1">
                  <a:ln w="0"/>
                </a:rPr>
                <a:t>CustomerDim</a:t>
              </a:r>
              <a:r>
                <a:rPr lang="en-US" sz="1400" dirty="0">
                  <a:ln w="0"/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ln w="0"/>
                  <a:sym typeface="Wingdings" panose="05000000000000000000" pitchFamily="2" charset="2"/>
                </a:rPr>
                <a:t>CustomerDim</a:t>
              </a:r>
              <a:r>
                <a:rPr lang="en-US" sz="1400" dirty="0">
                  <a:ln w="0"/>
                  <a:sym typeface="Wingdings" panose="05000000000000000000" pitchFamily="2" charset="2"/>
                </a:rPr>
                <a:t> *  1 </a:t>
              </a:r>
              <a:r>
                <a:rPr lang="en-US" sz="1400" dirty="0" err="1">
                  <a:ln w="0"/>
                  <a:sym typeface="Wingdings" panose="05000000000000000000" pitchFamily="2" charset="2"/>
                </a:rPr>
                <a:t>GeoDim</a:t>
              </a:r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9" name="TextBox 18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5ECB1-36DF-4EA6-9EC5-5E19C3FD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70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4" y="274320"/>
            <a:ext cx="5276928" cy="2980944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263640" y="274320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sz="1400" dirty="0"/>
                <a:t>Go to Data View and go to Sales Table</a:t>
              </a:r>
            </a:p>
            <a:p>
              <a:pPr marL="342900" indent="-342900">
                <a:buAutoNum type="arabicPeriod"/>
              </a:pPr>
              <a:r>
                <a:rPr lang="en-US" sz="1400" dirty="0"/>
                <a:t>Choose create </a:t>
              </a:r>
              <a:r>
                <a:rPr lang="en-US" sz="1400" dirty="0" err="1"/>
                <a:t>calcuaated</a:t>
              </a:r>
              <a:r>
                <a:rPr lang="en-US" sz="1400" dirty="0"/>
                <a:t> column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/>
                <a:t>SumOfSalesAmount</a:t>
              </a:r>
              <a:r>
                <a:rPr lang="en-US" sz="1400" dirty="0"/>
                <a:t> = SUM (Sales[</a:t>
              </a:r>
              <a:r>
                <a:rPr lang="en-US" sz="1400" dirty="0" err="1"/>
                <a:t>SalesAmount</a:t>
              </a:r>
              <a:r>
                <a:rPr lang="en-US" sz="1400" dirty="0"/>
                <a:t>])</a:t>
              </a:r>
            </a:p>
            <a:p>
              <a:pPr marL="342900" indent="-342900">
                <a:buAutoNum type="arabicPeriod"/>
              </a:pPr>
              <a:r>
                <a:rPr lang="en-US" sz="1400" dirty="0"/>
                <a:t>Explain why this did not work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5276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78E7F-F090-4701-B3FF-269D7495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0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85429"/>
            <a:ext cx="5299456" cy="2958726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636016" y="3474720"/>
            <a:ext cx="5307584" cy="2980944"/>
            <a:chOff x="654409" y="3416684"/>
            <a:chExt cx="5170319" cy="1015663"/>
          </a:xfrm>
        </p:grpSpPr>
        <p:sp>
          <p:nvSpPr>
            <p:cNvPr id="7" name="TextBox 6"/>
            <p:cNvSpPr txBox="1"/>
            <p:nvPr/>
          </p:nvSpPr>
          <p:spPr>
            <a:xfrm>
              <a:off x="654409" y="3416684"/>
              <a:ext cx="5166360" cy="101566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8368" y="3526167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6248400" y="274320"/>
            <a:ext cx="5303520" cy="6181344"/>
            <a:chOff x="6032902" y="3408218"/>
            <a:chExt cx="5163553" cy="908892"/>
          </a:xfrm>
        </p:grpSpPr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 – Columns vs. Measures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Objective: Create Measures &amp; Columns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atin typeface="+mj-lt"/>
                </a:rPr>
                <a:t>Create Price Band Column in </a:t>
              </a:r>
              <a:r>
                <a:rPr lang="en-US" sz="1400" dirty="0" err="1">
                  <a:latin typeface="+mj-lt"/>
                </a:rPr>
                <a:t>ProductDim</a:t>
              </a:r>
              <a:r>
                <a:rPr lang="en-US" sz="1400" dirty="0">
                  <a:latin typeface="+mj-lt"/>
                </a:rPr>
                <a:t>:</a:t>
              </a:r>
              <a:br>
                <a:rPr lang="en-US" sz="1400" dirty="0">
                  <a:latin typeface="+mj-lt"/>
                </a:rPr>
              </a:br>
              <a:endParaRPr lang="en-US" sz="1400" dirty="0">
                <a:latin typeface="+mj-lt"/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atin typeface="+mj-lt"/>
                </a:rPr>
                <a:t>Price Band = If(</a:t>
              </a:r>
              <a:r>
                <a:rPr lang="en-US" sz="1400" dirty="0" err="1">
                  <a:latin typeface="+mj-lt"/>
                </a:rPr>
                <a:t>ProductDim</a:t>
              </a:r>
              <a:r>
                <a:rPr lang="en-US" sz="1400" dirty="0">
                  <a:latin typeface="+mj-lt"/>
                </a:rPr>
                <a:t>[Unit Price] &lt;=25, "</a:t>
              </a:r>
              <a:r>
                <a:rPr lang="en-US" sz="1400" dirty="0" err="1">
                  <a:latin typeface="+mj-lt"/>
                </a:rPr>
                <a:t>Low",If</a:t>
              </a:r>
              <a:r>
                <a:rPr lang="en-US" sz="1400" dirty="0">
                  <a:latin typeface="+mj-lt"/>
                </a:rPr>
                <a:t>(</a:t>
              </a:r>
              <a:r>
                <a:rPr lang="en-US" sz="1400" dirty="0" err="1">
                  <a:latin typeface="+mj-lt"/>
                </a:rPr>
                <a:t>ProductDim</a:t>
              </a:r>
              <a:r>
                <a:rPr lang="en-US" sz="1400" dirty="0">
                  <a:latin typeface="+mj-lt"/>
                </a:rPr>
                <a:t>[Unit Price] &lt;=50, "Medium", "High"))</a:t>
              </a:r>
              <a:br>
                <a:rPr lang="en-US" sz="1400" dirty="0">
                  <a:latin typeface="+mj-lt"/>
                </a:rPr>
              </a:br>
              <a:endParaRPr lang="en-US" sz="1400" dirty="0">
                <a:latin typeface="+mj-lt"/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atin typeface="+mj-lt"/>
                </a:rPr>
                <a:t>Create same(</a:t>
              </a:r>
              <a:r>
                <a:rPr lang="en-US" sz="1400" dirty="0" err="1">
                  <a:latin typeface="+mj-lt"/>
                </a:rPr>
                <a:t>NewColumn</a:t>
              </a:r>
              <a:r>
                <a:rPr lang="en-US" sz="1400" dirty="0">
                  <a:latin typeface="+mj-lt"/>
                </a:rPr>
                <a:t>) in Query Editor</a:t>
              </a:r>
              <a:br>
                <a:rPr lang="en-US" sz="1400" dirty="0">
                  <a:latin typeface="+mj-lt"/>
                </a:rPr>
              </a:br>
              <a:endParaRPr lang="en-US" sz="1400" dirty="0">
                <a:latin typeface="+mj-lt"/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atin typeface="+mj-lt"/>
                </a:rPr>
                <a:t>Open Query Editor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solidFill>
                    <a:schemeClr val="tx1"/>
                  </a:solidFill>
                </a:rPr>
                <a:t>if [Unit Price] &lt;= 25 then "Low" else if [Unit Price] &lt;=50 then "Medium" else "High“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	</a:t>
              </a:r>
            </a:p>
            <a:p>
              <a:pPr marL="342900" indent="-342900">
                <a:buAutoNum type="arabicPeriod"/>
              </a:pPr>
              <a:endParaRPr lang="en-US" sz="14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6032902" y="3455541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92BC1-883C-412A-BEC1-B3E6B7B3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0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28" y="274320"/>
            <a:ext cx="5173760" cy="298094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15314" y="274320"/>
            <a:ext cx="5303520" cy="6181344"/>
            <a:chOff x="6032902" y="3412977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12977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tx1"/>
                  </a:solidFill>
                </a:rPr>
                <a:t>Create COGS column in Sales Table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solidFill>
                    <a:schemeClr val="tx1"/>
                  </a:solidFill>
                </a:rPr>
                <a:t>Sales[COGS] = RELATED(</a:t>
              </a:r>
              <a:r>
                <a:rPr lang="en-US" sz="1400" dirty="0" err="1">
                  <a:solidFill>
                    <a:schemeClr val="tx1"/>
                  </a:solidFill>
                </a:rPr>
                <a:t>ProductDim</a:t>
              </a:r>
              <a:r>
                <a:rPr lang="en-US" sz="1400" dirty="0">
                  <a:solidFill>
                    <a:schemeClr val="tx1"/>
                  </a:solidFill>
                </a:rPr>
                <a:t>[Unit Cost]) * Sales[Units]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tx1"/>
                  </a:solidFill>
                </a:rPr>
                <a:t>Create City State column in Sales 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solidFill>
                    <a:schemeClr val="tx1"/>
                  </a:solidFill>
                </a:rPr>
                <a:t>Sales [City State]= RELATED(</a:t>
              </a:r>
              <a:r>
                <a:rPr lang="en-US" sz="1400" dirty="0" err="1">
                  <a:solidFill>
                    <a:schemeClr val="tx1"/>
                  </a:solidFill>
                </a:rPr>
                <a:t>GeographyDim</a:t>
              </a:r>
              <a:r>
                <a:rPr lang="en-US" sz="1400" dirty="0">
                  <a:solidFill>
                    <a:schemeClr val="tx1"/>
                  </a:solidFill>
                </a:rPr>
                <a:t>[City]) &amp; “, ” &amp; RELATED(</a:t>
              </a:r>
              <a:r>
                <a:rPr lang="en-US" sz="1400" dirty="0" err="1">
                  <a:solidFill>
                    <a:schemeClr val="tx1"/>
                  </a:solidFill>
                </a:rPr>
                <a:t>GeographyDim</a:t>
              </a:r>
              <a:r>
                <a:rPr lang="en-US" sz="1400" dirty="0">
                  <a:solidFill>
                    <a:schemeClr val="tx1"/>
                  </a:solidFill>
                </a:rPr>
                <a:t>[State])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60035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9" name="TextBox 18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</a:endParaRPr>
            </a:p>
            <a:p>
              <a:endParaRPr lang="en-US" sz="800" dirty="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  <a:p>
              <a:endParaRPr lang="en-US" sz="1400" dirty="0">
                <a:ln w="0"/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99552-3F23-4143-AA65-3F050F6E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9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40079" y="3474720"/>
            <a:ext cx="5303520" cy="2980944"/>
            <a:chOff x="658368" y="3416684"/>
            <a:chExt cx="5176299" cy="1877437"/>
          </a:xfrm>
        </p:grpSpPr>
        <p:sp>
          <p:nvSpPr>
            <p:cNvPr id="9" name="TextBox 8"/>
            <p:cNvSpPr txBox="1"/>
            <p:nvPr/>
          </p:nvSpPr>
          <p:spPr>
            <a:xfrm>
              <a:off x="658368" y="3416684"/>
              <a:ext cx="5166360" cy="187743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68307" y="3623399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6" y="274320"/>
            <a:ext cx="5228788" cy="298323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263640" y="274320"/>
            <a:ext cx="5303520" cy="6181344"/>
            <a:chOff x="6032902" y="3408218"/>
            <a:chExt cx="5163553" cy="908892"/>
          </a:xfrm>
        </p:grpSpPr>
        <p:sp>
          <p:nvSpPr>
            <p:cNvPr id="12" name="TextBox 11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 – Show Default Summarization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  <a:p>
              <a:pPr marL="342900" indent="-342900">
                <a:buAutoNum type="arabicPeriod"/>
              </a:pPr>
              <a:endParaRPr lang="en-US" sz="1400" dirty="0">
                <a:ln w="0"/>
                <a:latin typeface="+mj-lt"/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latin typeface="+mj-lt"/>
                </a:rPr>
                <a:t>Add a Combo clustered chart</a:t>
              </a:r>
              <a:endParaRPr lang="en-US" sz="1400" b="1" dirty="0">
                <a:ln w="0"/>
                <a:latin typeface="+mj-lt"/>
              </a:endParaRP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latin typeface="+mj-lt"/>
                </a:rPr>
                <a:t>Add an Implicit Measure of Sales Amount from Sales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latin typeface="+mj-lt"/>
                </a:rPr>
                <a:t>Add Category from </a:t>
              </a:r>
              <a:r>
                <a:rPr lang="en-US" sz="1400" dirty="0" err="1">
                  <a:ln w="0"/>
                  <a:latin typeface="+mj-lt"/>
                </a:rPr>
                <a:t>ProductDim</a:t>
              </a:r>
              <a:r>
                <a:rPr lang="en-US" sz="1400" dirty="0">
                  <a:ln w="0"/>
                  <a:latin typeface="+mj-lt"/>
                </a:rPr>
                <a:t> as Bar Chart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latin typeface="+mj-lt"/>
                </a:rPr>
                <a:t>Drag </a:t>
              </a:r>
              <a:r>
                <a:rPr lang="en-US" sz="1400" dirty="0" err="1">
                  <a:ln w="0"/>
                  <a:latin typeface="+mj-lt"/>
                </a:rPr>
                <a:t>CustomerID</a:t>
              </a:r>
              <a:r>
                <a:rPr lang="en-US" sz="1400" dirty="0">
                  <a:ln w="0"/>
                  <a:latin typeface="+mj-lt"/>
                </a:rPr>
                <a:t> from Sales to the Line Value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latin typeface="+mj-lt"/>
                </a:rPr>
                <a:t>Click on arrow on </a:t>
              </a:r>
              <a:r>
                <a:rPr lang="en-US" sz="1400" dirty="0" err="1">
                  <a:ln w="0"/>
                  <a:latin typeface="+mj-lt"/>
                </a:rPr>
                <a:t>CustomerID</a:t>
              </a:r>
              <a:r>
                <a:rPr lang="en-US" sz="1400" dirty="0">
                  <a:ln w="0"/>
                  <a:latin typeface="+mj-lt"/>
                </a:rPr>
                <a:t>, choose Distinct Count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latin typeface="+mj-lt"/>
                </a:rPr>
                <a:t>Go to Modeling Ribbon – Lets add Unique Count of Customers</a:t>
              </a:r>
            </a:p>
            <a:p>
              <a:pPr marL="342900" indent="-342900">
                <a:buAutoNum type="arabicPeriod"/>
              </a:pPr>
              <a:endParaRPr lang="en-US" sz="1400" dirty="0">
                <a:ln w="0"/>
                <a:latin typeface="+mj-lt"/>
              </a:endParaRPr>
            </a:p>
            <a:p>
              <a:pPr marL="342900" indent="-342900">
                <a:buAutoNum type="arabicPeriod"/>
              </a:pPr>
              <a:endParaRPr lang="en-US" sz="1400" dirty="0">
                <a:ln w="0"/>
                <a:latin typeface="+mj-lt"/>
              </a:endParaRPr>
            </a:p>
            <a:p>
              <a:pPr marL="342900" indent="-342900">
                <a:buAutoNum type="arabicPeriod"/>
              </a:pPr>
              <a:endParaRPr lang="en-US" sz="1400" dirty="0">
                <a:ln w="0"/>
                <a:latin typeface="+mj-lt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6032902" y="3455579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C5D1D-E8C3-4C08-9621-41910868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92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95165"/>
            <a:ext cx="5303520" cy="2941539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248402" y="274320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Objective: Add New Measures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Create a Measure Table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Click on new Table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Create Total Sales Measure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</a:rPr>
                <a:t>Total Sales = SUM(Sales[Sales Amount])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</a:rPr>
                <a:t>Change Data Type to Currency in Modeling Ribbon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Hide the Column1 and collapse/expand the Fields ribbon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</a:rPr>
                <a:t>Create COGS measure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</a:rPr>
                <a:t>[Total COGS] = SUM ( Sales[COGS] )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n w="0"/>
                  <a:latin typeface="+mj-lt"/>
                </a:rPr>
                <a:t>Create Profit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</a:rPr>
                <a:t>[Profit] = [Total Sales]- [Total COGS]</a:t>
              </a:r>
            </a:p>
            <a:p>
              <a:pPr marL="800100" lvl="1" indent="-342900">
                <a:buAutoNum type="arabicPeriod"/>
              </a:pPr>
              <a:r>
                <a:rPr lang="en-US" sz="1400" dirty="0">
                  <a:ln w="0"/>
                </a:rPr>
                <a:t>Profit Margin % = Divide(Profit, COGS)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9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95165"/>
            <a:ext cx="5303520" cy="2941539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248402" y="274320"/>
            <a:ext cx="5303520" cy="6181344"/>
            <a:chOff x="6032902" y="3408218"/>
            <a:chExt cx="5163553" cy="908892"/>
          </a:xfrm>
        </p:grpSpPr>
        <p:sp>
          <p:nvSpPr>
            <p:cNvPr id="11" name="TextBox 10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Desktop Sales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>
                  <a:ln w="0"/>
                </a:rPr>
                <a:t>Use Calculate = </a:t>
              </a:r>
            </a:p>
            <a:p>
              <a:endParaRPr lang="en-US" sz="1400" dirty="0">
                <a:ln w="0"/>
              </a:endParaRPr>
            </a:p>
            <a:p>
              <a:r>
                <a:rPr lang="en-US" sz="1400" dirty="0">
                  <a:ln w="0"/>
                </a:rPr>
                <a:t>[Desktop Sales] = CALCULATE([Total Sales], </a:t>
              </a:r>
              <a:r>
                <a:rPr lang="en-US" sz="1400" dirty="0" err="1">
                  <a:ln w="0"/>
                </a:rPr>
                <a:t>CampaignDim</a:t>
              </a:r>
              <a:r>
                <a:rPr lang="en-US" sz="1400" dirty="0">
                  <a:ln w="0"/>
                </a:rPr>
                <a:t>[Device] = "Desktop")</a:t>
              </a:r>
            </a:p>
            <a:p>
              <a:endParaRPr lang="en-US" sz="1400" dirty="0">
                <a:ln w="0"/>
              </a:endParaRPr>
            </a:p>
            <a:p>
              <a:r>
                <a:rPr lang="en-US" sz="1400" dirty="0">
                  <a:ln w="0"/>
                </a:rPr>
                <a:t>[Tablet Sales] = CALCULATE([Total Sales], </a:t>
              </a:r>
              <a:r>
                <a:rPr lang="en-US" sz="1400" dirty="0" err="1">
                  <a:ln w="0"/>
                </a:rPr>
                <a:t>CampaignDim</a:t>
              </a:r>
              <a:r>
                <a:rPr lang="en-US" sz="1400" dirty="0">
                  <a:ln w="0"/>
                </a:rPr>
                <a:t>[Device] = “Tablet")</a:t>
              </a:r>
            </a:p>
            <a:p>
              <a:endParaRPr lang="en-US" sz="1400" dirty="0">
                <a:ln w="0"/>
              </a:endParaRPr>
            </a:p>
            <a:p>
              <a:r>
                <a:rPr lang="en-US" sz="1400" dirty="0">
                  <a:ln w="0"/>
                </a:rPr>
                <a:t>[Mobile Sales] = CALCULATE([Total Sales], </a:t>
              </a:r>
              <a:r>
                <a:rPr lang="en-US" sz="1400" dirty="0" err="1">
                  <a:ln w="0"/>
                </a:rPr>
                <a:t>CampaignDim</a:t>
              </a:r>
              <a:r>
                <a:rPr lang="en-US" sz="1400" dirty="0">
                  <a:ln w="0"/>
                </a:rPr>
                <a:t>[Device] = “Mobile")</a:t>
              </a:r>
            </a:p>
            <a:p>
              <a:endParaRPr lang="en-US" sz="1400" dirty="0">
                <a:ln w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6032902" y="3454737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3" name="TextBox 12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15FA3-F957-4C1E-A0BF-B59F743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80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74320"/>
            <a:ext cx="5299456" cy="2980944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263639" y="274320"/>
            <a:ext cx="5303520" cy="6181344"/>
            <a:chOff x="6032902" y="3408218"/>
            <a:chExt cx="5163553" cy="908892"/>
          </a:xfrm>
        </p:grpSpPr>
        <p:sp>
          <p:nvSpPr>
            <p:cNvPr id="12" name="TextBox 11"/>
            <p:cNvSpPr txBox="1"/>
            <p:nvPr/>
          </p:nvSpPr>
          <p:spPr>
            <a:xfrm>
              <a:off x="6032902" y="3408218"/>
              <a:ext cx="5163553" cy="9088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by Step</a:t>
              </a:r>
            </a:p>
            <a:p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1400" dirty="0"/>
                <a:t>Objective: Create the Budget Fact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Highlight</a:t>
              </a:r>
              <a:r>
                <a:rPr lang="en-US" sz="1400" dirty="0">
                  <a:latin typeface="+mj-lt"/>
                </a:rPr>
                <a:t> [Category] and [Segment] and </a:t>
              </a:r>
              <a:r>
                <a:rPr lang="en-US" sz="1400" b="1" dirty="0">
                  <a:latin typeface="+mj-lt"/>
                </a:rPr>
                <a:t>Transform</a:t>
              </a:r>
              <a:r>
                <a:rPr lang="en-US" sz="1400" dirty="0">
                  <a:latin typeface="+mj-lt"/>
                </a:rPr>
                <a:t> &gt; </a:t>
              </a:r>
              <a:r>
                <a:rPr lang="en-US" sz="1400" b="1" dirty="0">
                  <a:latin typeface="+mj-lt"/>
                </a:rPr>
                <a:t>Unpivot Other Columns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Highlight </a:t>
              </a:r>
              <a:r>
                <a:rPr lang="en-US" sz="1400" dirty="0">
                  <a:latin typeface="+mj-lt"/>
                </a:rPr>
                <a:t>[Attribute] and navigate to Home &gt; Split Column &gt; By Delimiter &gt; </a:t>
              </a:r>
              <a:r>
                <a:rPr lang="en-US" sz="1400" b="1" dirty="0">
                  <a:latin typeface="+mj-lt"/>
                </a:rPr>
                <a:t>“~”</a:t>
              </a:r>
              <a:endParaRPr lang="en-US" sz="1400" dirty="0">
                <a:latin typeface="+mj-lt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Rename: </a:t>
              </a:r>
              <a:r>
                <a:rPr lang="en-US" sz="1400" dirty="0">
                  <a:latin typeface="+mj-lt"/>
                </a:rPr>
                <a:t>[Attribute.1] = “Scenario”, [Attribute.2] = “Date”, [Value] = “Budget Amount”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>
                  <a:latin typeface="+mj-lt"/>
                </a:rPr>
                <a:t>Change </a:t>
              </a:r>
              <a:r>
                <a:rPr lang="en-US" sz="1400" dirty="0">
                  <a:latin typeface="+mj-lt"/>
                </a:rPr>
                <a:t>the Data Types: [Budget Amount] = Fixed Decimal, [Date] = Date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6032902" y="3455542"/>
              <a:ext cx="516355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40080" y="3474720"/>
            <a:ext cx="5303520" cy="2980944"/>
            <a:chOff x="658368" y="3416684"/>
            <a:chExt cx="5166360" cy="2907792"/>
          </a:xfrm>
        </p:grpSpPr>
        <p:sp>
          <p:nvSpPr>
            <p:cNvPr id="19" name="TextBox 18"/>
            <p:cNvSpPr txBox="1"/>
            <p:nvPr/>
          </p:nvSpPr>
          <p:spPr>
            <a:xfrm>
              <a:off x="658368" y="3416684"/>
              <a:ext cx="5166360" cy="290779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rm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Student Notes </a:t>
              </a:r>
            </a:p>
            <a:p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58368" y="3725331"/>
              <a:ext cx="516636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0BD46E-F84C-4B93-BB99-7A8A2A06442D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9FAD8-565B-47E1-A1E8-CED5B6A2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2017 Microsoft.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7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459D5ECADC6544AFE0C0850375E9BA" ma:contentTypeVersion="0" ma:contentTypeDescription="Create a new document." ma:contentTypeScope="" ma:versionID="9792f667bec156f280b25fbe360c03a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9086A3-3752-4845-BD61-4581707CB1DD}">
  <ds:schemaRefs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5407DA-3240-4EF9-924B-2504EED33D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55D04C-8F83-4927-AF0F-C93F500D42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1012</Words>
  <Application>Microsoft Office PowerPoint</Application>
  <PresentationFormat>Widescreen</PresentationFormat>
  <Paragraphs>286</Paragraphs>
  <Slides>15</Slides>
  <Notes>15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Slalom Consulting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 Your Data Into a Data Model</dc:title>
  <dc:subject>Power BI</dc:subject>
  <dc:creator>Barbara Raney</dc:creator>
  <cp:keywords>M; Power Query</cp:keywords>
  <cp:lastModifiedBy>Tommy Puglia</cp:lastModifiedBy>
  <cp:revision>191</cp:revision>
  <cp:lastPrinted>2018-06-27T19:48:37Z</cp:lastPrinted>
  <dcterms:created xsi:type="dcterms:W3CDTF">2016-11-17T18:43:38Z</dcterms:created>
  <dcterms:modified xsi:type="dcterms:W3CDTF">2018-06-27T19:51:18Z</dcterms:modified>
  <cp:category>Power BI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0x01010068459D5ECADC6544AFE0C0850375E9BA</vt:lpwstr>
  </property>
  <property fmtid="{D5CDD505-2E9C-101B-9397-08002B2CF9AE}" pid="3" name="Order">
    <vt:r8>59000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MSIP_Label_f42aa342-8706-4288-bd11-ebb85995028c_Enabled">
    <vt:lpwstr>True</vt:lpwstr>
  </property>
  <property fmtid="{D5CDD505-2E9C-101B-9397-08002B2CF9AE}" pid="8" name="MSIP_Label_f42aa342-8706-4288-bd11-ebb85995028c_SiteId">
    <vt:lpwstr>72f988bf-86f1-41af-91ab-2d7cd011db47</vt:lpwstr>
  </property>
  <property fmtid="{D5CDD505-2E9C-101B-9397-08002B2CF9AE}" pid="9" name="MSIP_Label_f42aa342-8706-4288-bd11-ebb85995028c_Owner">
    <vt:lpwstr>v-jerrm@microsoft.com</vt:lpwstr>
  </property>
  <property fmtid="{D5CDD505-2E9C-101B-9397-08002B2CF9AE}" pid="10" name="MSIP_Label_f42aa342-8706-4288-bd11-ebb85995028c_SetDate">
    <vt:lpwstr>2018-02-19T18:58:34.1903612Z</vt:lpwstr>
  </property>
  <property fmtid="{D5CDD505-2E9C-101B-9397-08002B2CF9AE}" pid="11" name="MSIP_Label_f42aa342-8706-4288-bd11-ebb85995028c_Name">
    <vt:lpwstr>General</vt:lpwstr>
  </property>
  <property fmtid="{D5CDD505-2E9C-101B-9397-08002B2CF9AE}" pid="12" name="MSIP_Label_f42aa342-8706-4288-bd11-ebb85995028c_Application">
    <vt:lpwstr>Microsoft Azure Information Protection</vt:lpwstr>
  </property>
  <property fmtid="{D5CDD505-2E9C-101B-9397-08002B2CF9AE}" pid="13" name="MSIP_Label_f42aa342-8706-4288-bd11-ebb85995028c_Extended_MSFT_Method">
    <vt:lpwstr>Automatic</vt:lpwstr>
  </property>
  <property fmtid="{D5CDD505-2E9C-101B-9397-08002B2CF9AE}" pid="14" name="Sensitivity">
    <vt:lpwstr>General</vt:lpwstr>
  </property>
</Properties>
</file>